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notesMasterIdLst>
    <p:notesMasterId r:id="rId10"/>
  </p:notesMasterIdLst>
  <p:sldIdLst>
    <p:sldId id="256" r:id="rId2"/>
    <p:sldId id="335" r:id="rId3"/>
    <p:sldId id="381" r:id="rId4"/>
    <p:sldId id="382" r:id="rId5"/>
    <p:sldId id="383" r:id="rId6"/>
    <p:sldId id="384" r:id="rId7"/>
    <p:sldId id="385" r:id="rId8"/>
    <p:sldId id="359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3" autoAdjust="0"/>
    <p:restoredTop sz="94624" autoAdjust="0"/>
  </p:normalViewPr>
  <p:slideViewPr>
    <p:cSldViewPr>
      <p:cViewPr>
        <p:scale>
          <a:sx n="55" d="100"/>
          <a:sy n="55" d="100"/>
        </p:scale>
        <p:origin x="-1806" y="-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68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939C81C-429A-4660-8A08-BAC2095E4459}" type="datetimeFigureOut">
              <a:rPr lang="en-US"/>
              <a:pPr>
                <a:defRPr/>
              </a:pPr>
              <a:t>5/2/2020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5DAA0DD-CA63-4319-B945-44A8A88163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4CAE77-B8B1-49B7-9986-23DC29B73BCB}" type="datetime1">
              <a:rPr lang="en-US" smtClean="0"/>
              <a:pPr>
                <a:defRPr/>
              </a:pPr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E3B3A6-35C4-4A4A-A93B-FEA2E3D8346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0A15E1-6517-4DF2-87C5-84BAA2B375B7}" type="datetime1">
              <a:rPr lang="en-US" smtClean="0"/>
              <a:pPr>
                <a:defRPr/>
              </a:pPr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3F6D62-F023-421D-8A7E-B561A86F0A7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C1599A8-CEA0-4EA6-AEBF-68186F8EDCBB}" type="datetime1">
              <a:rPr lang="en-US" smtClean="0"/>
              <a:pPr>
                <a:defRPr/>
              </a:pPr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FF1EA8-75B9-4BFE-A5B1-639BA1B4E44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A26468A-707D-43B7-A2A2-6F6E66C6416E}" type="datetime1">
              <a:rPr lang="en-US" smtClean="0"/>
              <a:pPr>
                <a:defRPr/>
              </a:pPr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88FBAD-9DA8-472F-839A-428AD1F4DEE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6442F78-5EBF-4453-A097-83F2C8DFCA84}" type="datetime1">
              <a:rPr lang="en-US" smtClean="0"/>
              <a:pPr>
                <a:defRPr/>
              </a:pPr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ECD9A4-5F66-4780-BB8E-330017FFA7D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E1BEA8-81AC-4EAA-9B8B-C356D39A598C}" type="datetime1">
              <a:rPr lang="en-US" smtClean="0"/>
              <a:pPr>
                <a:defRPr/>
              </a:pPr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FE8A84-AF12-4731-A1E2-EE3C3AE8E1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274DF4-1E11-4BE5-94EE-68DC7FD66A04}" type="datetime1">
              <a:rPr lang="en-US" smtClean="0"/>
              <a:pPr>
                <a:defRPr/>
              </a:pPr>
              <a:t>5/2/2020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74873D-DF26-421D-BB7D-2443FD85D71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305D4A-26BC-4003-A6BB-1FE483E62D74}" type="datetime1">
              <a:rPr lang="en-US" smtClean="0"/>
              <a:pPr>
                <a:defRPr/>
              </a:pPr>
              <a:t>5/2/2020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F23CE0-A7BA-44DD-B5DD-50C48A27FB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17256AB-E1A6-415D-9F21-A517C3C15B98}" type="datetime1">
              <a:rPr lang="en-US" smtClean="0"/>
              <a:pPr>
                <a:defRPr/>
              </a:pPr>
              <a:t>5/2/2020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1C3804-7DB4-49F8-98C7-D17834D2E29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526942A-22AA-43F1-BB1B-25EDD8605733}" type="datetime1">
              <a:rPr lang="en-US" smtClean="0"/>
              <a:pPr>
                <a:defRPr/>
              </a:pPr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23F445-A553-4D3F-BF04-A18E2120C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4528B13-61B8-4B34-AE66-FAA20D62E9E3}" type="datetime1">
              <a:rPr lang="en-US" smtClean="0"/>
              <a:pPr>
                <a:defRPr/>
              </a:pPr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7CE51B-D314-4748-A7FB-C6BBF3CC08C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A77A13B-D29E-4A31-9A3D-BDF778EEE264}" type="datetime1">
              <a:rPr lang="en-US" smtClean="0"/>
              <a:pPr>
                <a:defRPr/>
              </a:pPr>
              <a:t>5/2/2020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Author:RK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C30FFA0-8383-48F0-ABBC-CA0378A05A1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itle 1"/>
          <p:cNvSpPr>
            <a:spLocks noGrp="1"/>
          </p:cNvSpPr>
          <p:nvPr>
            <p:ph type="ctrTitle"/>
          </p:nvPr>
        </p:nvSpPr>
        <p:spPr>
          <a:xfrm>
            <a:off x="457200" y="457200"/>
            <a:ext cx="8229600" cy="2667000"/>
          </a:xfrm>
        </p:spPr>
        <p:txBody>
          <a:bodyPr>
            <a:normAutofit/>
          </a:bodyPr>
          <a:lstStyle/>
          <a:p>
            <a:pPr indent="457200" algn="ctr"/>
            <a:r>
              <a:rPr sz="4500" b="1" u="sng" smtClean="0">
                <a:solidFill>
                  <a:srgbClr val="FF0000"/>
                </a:solidFill>
              </a:rPr>
              <a:t>WELCOME</a:t>
            </a:r>
            <a:r>
              <a:rPr sz="3200"/>
              <a:t/>
            </a:r>
            <a:br>
              <a:rPr sz="3200"/>
            </a:br>
            <a:r>
              <a:rPr sz="3200"/>
              <a:t/>
            </a:r>
            <a:br>
              <a:rPr sz="3200"/>
            </a:br>
            <a:r>
              <a:rPr sz="3000" b="1">
                <a:solidFill>
                  <a:schemeClr val="tx1"/>
                </a:solidFill>
              </a:rPr>
              <a:t>Class: B.Com – Part-2 </a:t>
            </a:r>
            <a:br>
              <a:rPr sz="3000" b="1">
                <a:solidFill>
                  <a:schemeClr val="tx1"/>
                </a:solidFill>
              </a:rPr>
            </a:br>
            <a:r>
              <a:rPr sz="3000" b="1">
                <a:solidFill>
                  <a:schemeClr val="tx1"/>
                </a:solidFill>
              </a:rPr>
              <a:t>Subject: Business Regulatory Framework</a:t>
            </a:r>
            <a:r>
              <a:rPr sz="2800"/>
              <a:t/>
            </a:r>
            <a:br>
              <a:rPr sz="2800"/>
            </a:br>
            <a:r>
              <a:rPr sz="2700" b="1">
                <a:solidFill>
                  <a:srgbClr val="FF0000"/>
                </a:solidFill>
              </a:rPr>
              <a:t>TOPIC</a:t>
            </a:r>
            <a:r>
              <a:rPr sz="2700" b="1" smtClean="0">
                <a:solidFill>
                  <a:srgbClr val="FF0000"/>
                </a:solidFill>
              </a:rPr>
              <a:t>:</a:t>
            </a:r>
            <a:r>
              <a:rPr lang="en-US" sz="2700" b="1" dirty="0" smtClean="0">
                <a:solidFill>
                  <a:srgbClr val="FF0000"/>
                </a:solidFill>
              </a:rPr>
              <a:t>  CONTRACT OF BAILMENT AND PLEDGE – </a:t>
            </a:r>
            <a:r>
              <a:rPr lang="en-US" sz="2700" b="1" dirty="0" smtClean="0">
                <a:solidFill>
                  <a:srgbClr val="FF0000"/>
                </a:solidFill>
              </a:rPr>
              <a:t>Part-B</a:t>
            </a:r>
            <a:endParaRPr sz="2400" b="1">
              <a:solidFill>
                <a:srgbClr val="FF0000"/>
              </a:solidFill>
            </a:endParaRPr>
          </a:p>
        </p:txBody>
      </p:sp>
      <p:sp>
        <p:nvSpPr>
          <p:cNvPr id="6146" name="Subtitle 2"/>
          <p:cNvSpPr>
            <a:spLocks noGrp="1"/>
          </p:cNvSpPr>
          <p:nvPr>
            <p:ph type="subTitle" idx="1"/>
          </p:nvPr>
        </p:nvSpPr>
        <p:spPr>
          <a:xfrm>
            <a:off x="914400" y="3352800"/>
            <a:ext cx="6934200" cy="3200400"/>
          </a:xfrm>
        </p:spPr>
        <p:txBody>
          <a:bodyPr>
            <a:normAutofit lnSpcReduction="10000"/>
          </a:bodyPr>
          <a:lstStyle/>
          <a:p>
            <a:pPr algn="ctr" eaLnBrk="1" hangingPunct="1"/>
            <a:endParaRPr lang="en-US" sz="4000" b="1" u="sng" dirty="0"/>
          </a:p>
          <a:p>
            <a:pPr algn="ctr" eaLnBrk="1" hangingPunct="1"/>
            <a:r>
              <a:rPr lang="en-US" sz="2600" b="1" u="sng" dirty="0">
                <a:solidFill>
                  <a:schemeClr val="tx1"/>
                </a:solidFill>
              </a:rPr>
              <a:t>Prepared By</a:t>
            </a:r>
          </a:p>
          <a:p>
            <a:pPr algn="ctr" eaLnBrk="1" hangingPunct="1">
              <a:spcBef>
                <a:spcPts val="200"/>
              </a:spcBef>
            </a:pPr>
            <a:r>
              <a:rPr lang="en-US" sz="2600" b="1" dirty="0">
                <a:solidFill>
                  <a:schemeClr val="tx1"/>
                </a:solidFill>
              </a:rPr>
              <a:t> Dr. SHAHID IQBAL </a:t>
            </a:r>
          </a:p>
          <a:p>
            <a:pPr algn="ctr" eaLnBrk="1" hangingPunct="1">
              <a:spcBef>
                <a:spcPts val="200"/>
              </a:spcBef>
            </a:pPr>
            <a:r>
              <a:rPr lang="en-US" sz="2600" b="1" dirty="0">
                <a:solidFill>
                  <a:schemeClr val="tx1"/>
                </a:solidFill>
              </a:rPr>
              <a:t>Guest Faculty,</a:t>
            </a:r>
          </a:p>
          <a:p>
            <a:pPr algn="ctr" eaLnBrk="1" hangingPunct="1">
              <a:spcBef>
                <a:spcPts val="200"/>
              </a:spcBef>
            </a:pPr>
            <a:r>
              <a:rPr lang="en-US" sz="2600" b="1" dirty="0">
                <a:solidFill>
                  <a:schemeClr val="tx1"/>
                </a:solidFill>
              </a:rPr>
              <a:t>Marwari College, </a:t>
            </a:r>
            <a:r>
              <a:rPr lang="en-US" sz="2600" b="1" dirty="0" err="1">
                <a:solidFill>
                  <a:schemeClr val="tx1"/>
                </a:solidFill>
              </a:rPr>
              <a:t>Darbhanga</a:t>
            </a:r>
            <a:r>
              <a:rPr lang="en-US" sz="2600" b="1" dirty="0">
                <a:solidFill>
                  <a:schemeClr val="tx1"/>
                </a:solidFill>
              </a:rPr>
              <a:t>,</a:t>
            </a:r>
          </a:p>
          <a:p>
            <a:pPr algn="ctr" eaLnBrk="1" hangingPunct="1">
              <a:spcBef>
                <a:spcPts val="200"/>
              </a:spcBef>
            </a:pPr>
            <a:r>
              <a:rPr lang="en-US" sz="2600" b="1" dirty="0">
                <a:solidFill>
                  <a:schemeClr val="tx1"/>
                </a:solidFill>
              </a:rPr>
              <a:t>Mobile No. and </a:t>
            </a:r>
            <a:r>
              <a:rPr lang="en-US" sz="2600" b="1" dirty="0" err="1">
                <a:solidFill>
                  <a:schemeClr val="tx1"/>
                </a:solidFill>
              </a:rPr>
              <a:t>Whatsup</a:t>
            </a:r>
            <a:r>
              <a:rPr lang="en-US" sz="2600" b="1" dirty="0">
                <a:solidFill>
                  <a:schemeClr val="tx1"/>
                </a:solidFill>
              </a:rPr>
              <a:t> No. : 7004160257</a:t>
            </a:r>
          </a:p>
          <a:p>
            <a:pPr algn="ctr" eaLnBrk="1" hangingPunct="1">
              <a:spcBef>
                <a:spcPts val="200"/>
              </a:spcBef>
            </a:pPr>
            <a:r>
              <a:rPr lang="en-US" sz="2600" b="1" dirty="0">
                <a:solidFill>
                  <a:schemeClr val="tx1"/>
                </a:solidFill>
              </a:rPr>
              <a:t>Email ID: shahidlnmu@gmail.com</a:t>
            </a:r>
          </a:p>
          <a:p>
            <a:pPr algn="ctr" eaLnBrk="1" hangingPunct="1">
              <a:spcBef>
                <a:spcPts val="200"/>
              </a:spcBef>
            </a:pPr>
            <a:endParaRPr lang="en-US" sz="2500" b="1" dirty="0">
              <a:solidFill>
                <a:schemeClr val="tx1"/>
              </a:solidFill>
            </a:endParaRPr>
          </a:p>
          <a:p>
            <a:pPr algn="ctr" eaLnBrk="1" hangingPunct="1"/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B983EA-4DB7-458D-B9AE-3F22BC91E938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  <p:transition spd="slow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object 2"/>
          <p:cNvSpPr txBox="1"/>
          <p:nvPr/>
        </p:nvSpPr>
        <p:spPr>
          <a:xfrm>
            <a:off x="381000" y="533400"/>
            <a:ext cx="8534400" cy="60452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FF0000"/>
                </a:solidFill>
                <a:latin typeface="+mj-lt"/>
              </a:rPr>
              <a:t>Termination of Bailment</a:t>
            </a:r>
            <a:r>
              <a:rPr lang="en-US" sz="2800" b="1" dirty="0" smtClean="0">
                <a:solidFill>
                  <a:srgbClr val="FF0000"/>
                </a:solidFill>
                <a:latin typeface="+mj-lt"/>
              </a:rPr>
              <a:t>:</a:t>
            </a:r>
          </a:p>
          <a:p>
            <a:pPr algn="just"/>
            <a:endParaRPr lang="en-US" sz="2800" b="1" dirty="0" smtClean="0">
              <a:solidFill>
                <a:srgbClr val="FF0000"/>
              </a:solidFill>
              <a:latin typeface="+mj-lt"/>
            </a:endParaRPr>
          </a:p>
          <a:p>
            <a:pPr algn="just"/>
            <a:r>
              <a:rPr lang="en-US" sz="2400" dirty="0" smtClean="0">
                <a:latin typeface="+mj-lt"/>
              </a:rPr>
              <a:t>A contract of bailment will be terminated in the following circumstances:</a:t>
            </a:r>
          </a:p>
          <a:p>
            <a:pPr algn="just"/>
            <a:r>
              <a:rPr lang="en-US" sz="2400" dirty="0" smtClean="0">
                <a:latin typeface="+mj-lt"/>
              </a:rPr>
              <a:t>1. </a:t>
            </a:r>
            <a:r>
              <a:rPr lang="en-US" sz="2400" b="1" dirty="0" smtClean="0">
                <a:latin typeface="+mj-lt"/>
              </a:rPr>
              <a:t>On the expiry of time: - </a:t>
            </a:r>
            <a:r>
              <a:rPr lang="en-US" sz="2400" dirty="0" smtClean="0">
                <a:latin typeface="+mj-lt"/>
              </a:rPr>
              <a:t>If the contract of bailment is for a stipulated time period, on </a:t>
            </a:r>
            <a:r>
              <a:rPr lang="en-US" sz="2400" dirty="0" smtClean="0">
                <a:latin typeface="+mj-lt"/>
              </a:rPr>
              <a:t>the expiry </a:t>
            </a:r>
            <a:r>
              <a:rPr lang="en-US" sz="2400" dirty="0" smtClean="0">
                <a:latin typeface="+mj-lt"/>
              </a:rPr>
              <a:t>of the time, it will be terminated automatically.</a:t>
            </a:r>
          </a:p>
          <a:p>
            <a:pPr algn="just"/>
            <a:r>
              <a:rPr lang="en-US" sz="2400" dirty="0" smtClean="0">
                <a:latin typeface="+mj-lt"/>
              </a:rPr>
              <a:t>2. </a:t>
            </a:r>
            <a:r>
              <a:rPr lang="en-US" sz="2400" b="1" dirty="0" smtClean="0">
                <a:latin typeface="+mj-lt"/>
              </a:rPr>
              <a:t>Accomplishing the objectives: -</a:t>
            </a:r>
            <a:r>
              <a:rPr lang="en-US" sz="2400" dirty="0" smtClean="0">
                <a:latin typeface="+mj-lt"/>
              </a:rPr>
              <a:t> If the bailment is for a specific purpose, it terminate </a:t>
            </a:r>
            <a:r>
              <a:rPr lang="en-US" sz="2400" dirty="0" smtClean="0">
                <a:latin typeface="+mj-lt"/>
              </a:rPr>
              <a:t>as soon </a:t>
            </a:r>
            <a:r>
              <a:rPr lang="en-US" sz="2400" dirty="0" smtClean="0">
                <a:latin typeface="+mj-lt"/>
              </a:rPr>
              <a:t>as the purpose is fulfilled.</a:t>
            </a:r>
          </a:p>
          <a:p>
            <a:pPr algn="just"/>
            <a:r>
              <a:rPr lang="en-US" sz="2400" dirty="0" smtClean="0">
                <a:latin typeface="+mj-lt"/>
              </a:rPr>
              <a:t>3. </a:t>
            </a:r>
            <a:r>
              <a:rPr lang="en-US" sz="2400" b="1" dirty="0" smtClean="0">
                <a:latin typeface="+mj-lt"/>
              </a:rPr>
              <a:t>Destruction of subject matter: - </a:t>
            </a:r>
            <a:r>
              <a:rPr lang="en-US" sz="2400" dirty="0" smtClean="0">
                <a:latin typeface="+mj-lt"/>
              </a:rPr>
              <a:t>When the subject matter of the bailment is destroyed, </a:t>
            </a:r>
            <a:r>
              <a:rPr lang="en-US" sz="2400" dirty="0" smtClean="0">
                <a:latin typeface="+mj-lt"/>
              </a:rPr>
              <a:t>a bailment </a:t>
            </a:r>
            <a:r>
              <a:rPr lang="en-US" sz="2400" dirty="0" smtClean="0">
                <a:latin typeface="+mj-lt"/>
              </a:rPr>
              <a:t>is terminated.</a:t>
            </a:r>
          </a:p>
          <a:p>
            <a:pPr algn="just"/>
            <a:r>
              <a:rPr lang="en-US" sz="2400" dirty="0" smtClean="0">
                <a:latin typeface="+mj-lt"/>
              </a:rPr>
              <a:t>4. </a:t>
            </a:r>
            <a:r>
              <a:rPr lang="en-US" sz="2400" b="1" dirty="0" smtClean="0">
                <a:latin typeface="+mj-lt"/>
              </a:rPr>
              <a:t>Death of </a:t>
            </a:r>
            <a:r>
              <a:rPr lang="en-US" sz="2400" b="1" dirty="0" err="1" smtClean="0">
                <a:latin typeface="+mj-lt"/>
              </a:rPr>
              <a:t>bailor</a:t>
            </a:r>
            <a:r>
              <a:rPr lang="en-US" sz="2400" b="1" dirty="0" smtClean="0">
                <a:latin typeface="+mj-lt"/>
              </a:rPr>
              <a:t> or </a:t>
            </a:r>
            <a:r>
              <a:rPr lang="en-US" sz="2400" b="1" dirty="0" err="1" smtClean="0">
                <a:latin typeface="+mj-lt"/>
              </a:rPr>
              <a:t>bailee</a:t>
            </a:r>
            <a:r>
              <a:rPr lang="en-US" sz="2400" b="1" dirty="0" smtClean="0">
                <a:latin typeface="+mj-lt"/>
              </a:rPr>
              <a:t>: - </a:t>
            </a:r>
            <a:r>
              <a:rPr lang="en-US" sz="2400" dirty="0" smtClean="0">
                <a:latin typeface="+mj-lt"/>
              </a:rPr>
              <a:t>A gratuitous bailment is terminated by the death of either </a:t>
            </a:r>
            <a:r>
              <a:rPr lang="en-US" sz="2400" dirty="0" smtClean="0">
                <a:latin typeface="+mj-lt"/>
              </a:rPr>
              <a:t>the </a:t>
            </a:r>
            <a:r>
              <a:rPr lang="en-US" sz="2400" dirty="0" err="1" smtClean="0">
                <a:latin typeface="+mj-lt"/>
              </a:rPr>
              <a:t>bailor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or the </a:t>
            </a:r>
            <a:r>
              <a:rPr lang="en-US" sz="2400" dirty="0" err="1" smtClean="0">
                <a:latin typeface="+mj-lt"/>
              </a:rPr>
              <a:t>bailee</a:t>
            </a:r>
            <a:r>
              <a:rPr lang="en-US" sz="2400" dirty="0" smtClean="0">
                <a:latin typeface="+mj-lt"/>
              </a:rPr>
              <a:t>.</a:t>
            </a:r>
          </a:p>
          <a:p>
            <a:pPr algn="just"/>
            <a:r>
              <a:rPr lang="en-US" sz="2400" dirty="0" smtClean="0">
                <a:latin typeface="+mj-lt"/>
              </a:rPr>
              <a:t>5. </a:t>
            </a:r>
            <a:r>
              <a:rPr lang="en-US" sz="2400" b="1" dirty="0" smtClean="0">
                <a:latin typeface="+mj-lt"/>
              </a:rPr>
              <a:t>Misuse of the goods: </a:t>
            </a:r>
            <a:r>
              <a:rPr lang="en-US" sz="2400" dirty="0" smtClean="0">
                <a:latin typeface="+mj-lt"/>
              </a:rPr>
              <a:t>If the </a:t>
            </a:r>
            <a:r>
              <a:rPr lang="en-US" sz="2400" dirty="0" err="1" smtClean="0">
                <a:latin typeface="+mj-lt"/>
              </a:rPr>
              <a:t>bailee</a:t>
            </a:r>
            <a:r>
              <a:rPr lang="en-US" sz="2400" dirty="0" smtClean="0">
                <a:latin typeface="+mj-lt"/>
              </a:rPr>
              <a:t> does any act in respect of goods </a:t>
            </a:r>
            <a:r>
              <a:rPr lang="en-US" sz="2400" dirty="0" smtClean="0">
                <a:latin typeface="+mj-lt"/>
              </a:rPr>
              <a:t>bailed </a:t>
            </a:r>
            <a:r>
              <a:rPr lang="en-US" sz="2400" dirty="0" smtClean="0">
                <a:latin typeface="+mj-lt"/>
              </a:rPr>
              <a:t>against the </a:t>
            </a:r>
            <a:r>
              <a:rPr lang="en-US" sz="2400" dirty="0" smtClean="0">
                <a:latin typeface="+mj-lt"/>
              </a:rPr>
              <a:t>terms of </a:t>
            </a:r>
            <a:r>
              <a:rPr lang="en-US" sz="2400" dirty="0" err="1" smtClean="0">
                <a:latin typeface="+mj-lt"/>
              </a:rPr>
              <a:t>bailemet</a:t>
            </a:r>
            <a:r>
              <a:rPr lang="en-US" sz="2400" dirty="0" smtClean="0">
                <a:latin typeface="+mj-lt"/>
              </a:rPr>
              <a:t>, the contract of bailment becomes voidable at the option of the </a:t>
            </a:r>
            <a:r>
              <a:rPr lang="en-US" sz="2400" dirty="0" err="1" smtClean="0">
                <a:latin typeface="+mj-lt"/>
              </a:rPr>
              <a:t>bailor</a:t>
            </a:r>
            <a:r>
              <a:rPr lang="en-US" sz="2400" dirty="0" smtClean="0">
                <a:latin typeface="+mj-lt"/>
              </a:rPr>
              <a:t>.</a:t>
            </a:r>
            <a:endParaRPr lang="en-US" sz="2400" dirty="0">
              <a:latin typeface="+mj-lt"/>
              <a:cs typeface="Calibri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object 2"/>
          <p:cNvSpPr txBox="1"/>
          <p:nvPr/>
        </p:nvSpPr>
        <p:spPr>
          <a:xfrm>
            <a:off x="381000" y="304800"/>
            <a:ext cx="8534400" cy="60298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just"/>
            <a:r>
              <a:rPr lang="en-US" sz="2300" b="1" dirty="0" smtClean="0">
                <a:solidFill>
                  <a:srgbClr val="FF0000"/>
                </a:solidFill>
                <a:latin typeface="+mj-lt"/>
              </a:rPr>
              <a:t>FINDER </a:t>
            </a:r>
            <a:r>
              <a:rPr lang="en-US" sz="2300" b="1" dirty="0" smtClean="0">
                <a:solidFill>
                  <a:srgbClr val="FF0000"/>
                </a:solidFill>
                <a:latin typeface="+mj-lt"/>
              </a:rPr>
              <a:t>OF LOST GOODS</a:t>
            </a:r>
          </a:p>
          <a:p>
            <a:pPr algn="just"/>
            <a:endParaRPr lang="en-US" sz="2300" dirty="0" smtClean="0">
              <a:latin typeface="+mj-lt"/>
            </a:endParaRPr>
          </a:p>
          <a:p>
            <a:pPr algn="just"/>
            <a:r>
              <a:rPr lang="en-US" sz="2300" dirty="0" smtClean="0">
                <a:latin typeface="+mj-lt"/>
              </a:rPr>
              <a:t>A </a:t>
            </a:r>
            <a:r>
              <a:rPr lang="en-US" sz="2300" dirty="0" smtClean="0">
                <a:latin typeface="+mj-lt"/>
              </a:rPr>
              <a:t>finder of goods is a person who finds goods belonging to anther and takes them </a:t>
            </a:r>
            <a:r>
              <a:rPr lang="en-US" sz="2300" dirty="0" smtClean="0">
                <a:latin typeface="+mj-lt"/>
              </a:rPr>
              <a:t>into custody</a:t>
            </a:r>
            <a:r>
              <a:rPr lang="en-US" sz="2300" dirty="0" smtClean="0">
                <a:latin typeface="+mj-lt"/>
              </a:rPr>
              <a:t>. Generally there is no obligation on the part of a person who finds goods, but if he </a:t>
            </a:r>
            <a:r>
              <a:rPr lang="en-US" sz="2300" dirty="0" smtClean="0">
                <a:latin typeface="+mj-lt"/>
              </a:rPr>
              <a:t>picks them </a:t>
            </a:r>
            <a:r>
              <a:rPr lang="en-US" sz="2300" dirty="0" smtClean="0">
                <a:latin typeface="+mj-lt"/>
              </a:rPr>
              <a:t>up or to take charge of the goods, he becomes the </a:t>
            </a:r>
            <a:r>
              <a:rPr lang="en-US" sz="2300" dirty="0" err="1" smtClean="0">
                <a:latin typeface="+mj-lt"/>
              </a:rPr>
              <a:t>bailee</a:t>
            </a:r>
            <a:r>
              <a:rPr lang="en-US" sz="2300" dirty="0" smtClean="0">
                <a:latin typeface="+mj-lt"/>
              </a:rPr>
              <a:t> of those goods.</a:t>
            </a:r>
          </a:p>
          <a:p>
            <a:pPr algn="just"/>
            <a:endParaRPr lang="en-US" sz="2300" b="1" dirty="0" smtClean="0">
              <a:latin typeface="+mj-lt"/>
            </a:endParaRPr>
          </a:p>
          <a:p>
            <a:pPr algn="just"/>
            <a:r>
              <a:rPr lang="en-US" sz="2300" b="1" dirty="0" smtClean="0">
                <a:latin typeface="+mj-lt"/>
              </a:rPr>
              <a:t>Rights </a:t>
            </a:r>
            <a:r>
              <a:rPr lang="en-US" sz="2300" b="1" dirty="0" smtClean="0">
                <a:latin typeface="+mj-lt"/>
              </a:rPr>
              <a:t>of the finder of lost goods</a:t>
            </a:r>
            <a:r>
              <a:rPr lang="en-US" sz="2300" b="1" dirty="0" smtClean="0">
                <a:latin typeface="+mj-lt"/>
              </a:rPr>
              <a:t>:-</a:t>
            </a:r>
            <a:endParaRPr lang="en-US" sz="2300" b="1" dirty="0" smtClean="0">
              <a:latin typeface="+mj-lt"/>
            </a:endParaRPr>
          </a:p>
          <a:p>
            <a:pPr algn="just"/>
            <a:r>
              <a:rPr lang="en-US" sz="2300" dirty="0" smtClean="0">
                <a:latin typeface="+mj-lt"/>
              </a:rPr>
              <a:t>1. He has a right of lien over the goods for his expenses</a:t>
            </a:r>
          </a:p>
          <a:p>
            <a:pPr algn="just"/>
            <a:r>
              <a:rPr lang="en-US" sz="2300" dirty="0" smtClean="0">
                <a:latin typeface="+mj-lt"/>
              </a:rPr>
              <a:t>2. If the real owner of the goods has offered a reward, for the return of lost goods, the </a:t>
            </a:r>
            <a:r>
              <a:rPr lang="en-US" sz="2300" dirty="0" smtClean="0">
                <a:latin typeface="+mj-lt"/>
              </a:rPr>
              <a:t>finder may </a:t>
            </a:r>
            <a:r>
              <a:rPr lang="en-US" sz="2300" dirty="0" smtClean="0">
                <a:latin typeface="+mj-lt"/>
              </a:rPr>
              <a:t>sue for such reward, and may retain the goods unless he receives it.</a:t>
            </a:r>
          </a:p>
          <a:p>
            <a:pPr algn="just"/>
            <a:r>
              <a:rPr lang="en-US" sz="2300" dirty="0" smtClean="0">
                <a:latin typeface="+mj-lt"/>
              </a:rPr>
              <a:t>3. He has the right to sell the goods found by him in the following cases:</a:t>
            </a:r>
          </a:p>
          <a:p>
            <a:pPr algn="just"/>
            <a:r>
              <a:rPr lang="en-US" sz="2300" dirty="0" smtClean="0">
                <a:latin typeface="+mj-lt"/>
              </a:rPr>
              <a:t>a. If he could not find out the owner of the goods with reasonable diligence, or</a:t>
            </a:r>
          </a:p>
          <a:p>
            <a:pPr algn="just"/>
            <a:r>
              <a:rPr lang="en-US" sz="2300" dirty="0" smtClean="0">
                <a:latin typeface="+mj-lt"/>
              </a:rPr>
              <a:t>b. When the owner of the goods refuses to pay the lawful charges to the finder, </a:t>
            </a:r>
            <a:r>
              <a:rPr lang="en-US" sz="2300" dirty="0" smtClean="0">
                <a:latin typeface="+mj-lt"/>
              </a:rPr>
              <a:t>or</a:t>
            </a:r>
            <a:endParaRPr lang="en-US" sz="2300" dirty="0" smtClean="0">
              <a:latin typeface="+mj-lt"/>
            </a:endParaRPr>
          </a:p>
        </p:txBody>
      </p:sp>
    </p:spTree>
  </p:cSld>
  <p:clrMapOvr>
    <a:masterClrMapping/>
  </p:clrMapOvr>
  <p:transition spd="slow"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object 2"/>
          <p:cNvSpPr txBox="1"/>
          <p:nvPr/>
        </p:nvSpPr>
        <p:spPr>
          <a:xfrm>
            <a:off x="381000" y="304800"/>
            <a:ext cx="8534400" cy="648350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just"/>
            <a:r>
              <a:rPr lang="en-US" sz="2400" dirty="0" smtClean="0">
                <a:latin typeface="+mj-lt"/>
              </a:rPr>
              <a:t>c. If the things are in danger of perishing, or</a:t>
            </a:r>
          </a:p>
          <a:p>
            <a:pPr algn="just"/>
            <a:r>
              <a:rPr lang="en-US" sz="2400" dirty="0" smtClean="0">
                <a:latin typeface="+mj-lt"/>
              </a:rPr>
              <a:t>d. When the lawful charges of the finder, in respect of the thing found amount to two third of its value.</a:t>
            </a:r>
            <a:endParaRPr lang="en-US" sz="2400" dirty="0" smtClean="0">
              <a:latin typeface="+mj-lt"/>
              <a:cs typeface="Calibri" pitchFamily="34" charset="0"/>
            </a:endParaRPr>
          </a:p>
          <a:p>
            <a:pPr algn="just"/>
            <a:endParaRPr lang="en-US" sz="2400" b="1" dirty="0" smtClean="0">
              <a:latin typeface="+mj-lt"/>
            </a:endParaRPr>
          </a:p>
          <a:p>
            <a:pPr algn="just"/>
            <a:r>
              <a:rPr lang="en-US" sz="2400" b="1" dirty="0" smtClean="0">
                <a:latin typeface="+mj-lt"/>
              </a:rPr>
              <a:t>Obligation </a:t>
            </a:r>
            <a:r>
              <a:rPr lang="en-US" sz="2400" b="1" dirty="0" smtClean="0">
                <a:latin typeface="+mj-lt"/>
              </a:rPr>
              <a:t>of finder of lost goods:-</a:t>
            </a:r>
          </a:p>
          <a:p>
            <a:pPr algn="just"/>
            <a:r>
              <a:rPr lang="en-US" sz="2400" dirty="0" smtClean="0">
                <a:latin typeface="+mj-lt"/>
              </a:rPr>
              <a:t>1. He must take reasonable care of the goods.</a:t>
            </a:r>
          </a:p>
          <a:p>
            <a:pPr algn="just"/>
            <a:r>
              <a:rPr lang="en-US" sz="2400" dirty="0" smtClean="0">
                <a:latin typeface="+mj-lt"/>
              </a:rPr>
              <a:t>2. He should not use the goods for his own use.</a:t>
            </a:r>
          </a:p>
          <a:p>
            <a:pPr algn="just"/>
            <a:r>
              <a:rPr lang="en-US" sz="2400" dirty="0" smtClean="0">
                <a:latin typeface="+mj-lt"/>
              </a:rPr>
              <a:t>3. He must try to find out the true owner of the </a:t>
            </a:r>
            <a:r>
              <a:rPr lang="en-US" sz="2400" dirty="0" smtClean="0">
                <a:latin typeface="+mj-lt"/>
              </a:rPr>
              <a:t>goods</a:t>
            </a:r>
          </a:p>
          <a:p>
            <a:pPr algn="just"/>
            <a:endParaRPr lang="en-US" sz="2400" dirty="0" smtClean="0">
              <a:latin typeface="+mj-lt"/>
            </a:endParaRPr>
          </a:p>
          <a:p>
            <a:pPr algn="ctr"/>
            <a:r>
              <a:rPr lang="en-US" sz="2600" b="1" dirty="0" smtClean="0">
                <a:solidFill>
                  <a:srgbClr val="FF0000"/>
                </a:solidFill>
                <a:latin typeface="+mj-lt"/>
              </a:rPr>
              <a:t>PLEDGE OR PAWN</a:t>
            </a:r>
          </a:p>
          <a:p>
            <a:pPr algn="just"/>
            <a:endParaRPr lang="en-US" sz="2400" dirty="0" smtClean="0">
              <a:latin typeface="+mj-lt"/>
            </a:endParaRPr>
          </a:p>
          <a:p>
            <a:pPr algn="just"/>
            <a:r>
              <a:rPr lang="en-US" sz="2400" dirty="0" smtClean="0">
                <a:latin typeface="+mj-lt"/>
              </a:rPr>
              <a:t>According </a:t>
            </a:r>
            <a:r>
              <a:rPr lang="en-US" sz="2400" dirty="0" smtClean="0">
                <a:latin typeface="+mj-lt"/>
              </a:rPr>
              <a:t>to sec. 172, “The bailment of goods as security for payment of debt </a:t>
            </a:r>
            <a:r>
              <a:rPr lang="en-US" sz="2400" dirty="0" smtClean="0">
                <a:latin typeface="+mj-lt"/>
              </a:rPr>
              <a:t>or performance </a:t>
            </a:r>
            <a:r>
              <a:rPr lang="en-US" sz="2400" dirty="0" smtClean="0">
                <a:latin typeface="+mj-lt"/>
              </a:rPr>
              <a:t>of promise is called pledge or pawn” The </a:t>
            </a:r>
            <a:r>
              <a:rPr lang="en-US" sz="2400" dirty="0" err="1" smtClean="0">
                <a:latin typeface="+mj-lt"/>
              </a:rPr>
              <a:t>bailor</a:t>
            </a:r>
            <a:r>
              <a:rPr lang="en-US" sz="2400" dirty="0" smtClean="0">
                <a:latin typeface="+mj-lt"/>
              </a:rPr>
              <a:t> here is the </a:t>
            </a:r>
            <a:r>
              <a:rPr lang="en-US" sz="2400" dirty="0" err="1" smtClean="0">
                <a:latin typeface="+mj-lt"/>
              </a:rPr>
              <a:t>pawner</a:t>
            </a:r>
            <a:r>
              <a:rPr lang="en-US" sz="2400" dirty="0" smtClean="0">
                <a:latin typeface="+mj-lt"/>
              </a:rPr>
              <a:t> and the </a:t>
            </a:r>
            <a:r>
              <a:rPr lang="en-US" sz="2400" dirty="0" err="1" smtClean="0">
                <a:latin typeface="+mj-lt"/>
              </a:rPr>
              <a:t>bailee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is the </a:t>
            </a:r>
            <a:r>
              <a:rPr lang="en-US" sz="2400" dirty="0" err="1" smtClean="0">
                <a:latin typeface="+mj-lt"/>
              </a:rPr>
              <a:t>pawnee</a:t>
            </a:r>
            <a:r>
              <a:rPr lang="en-US" sz="2400" dirty="0" smtClean="0">
                <a:latin typeface="+mj-lt"/>
              </a:rPr>
              <a:t>. For example, ‘X’ borrows Rs. 10,000 from ‘Y’ and he delivers his Bike to ‘Y’ </a:t>
            </a:r>
            <a:r>
              <a:rPr lang="en-US" sz="2400" dirty="0" smtClean="0">
                <a:latin typeface="+mj-lt"/>
              </a:rPr>
              <a:t>as security </a:t>
            </a:r>
            <a:r>
              <a:rPr lang="en-US" sz="2400" dirty="0" smtClean="0">
                <a:latin typeface="+mj-lt"/>
              </a:rPr>
              <a:t>for repayment of the debt. This kind of bailment is known as pledge. Here X is </a:t>
            </a:r>
            <a:r>
              <a:rPr lang="en-US" sz="2400" dirty="0" smtClean="0">
                <a:latin typeface="+mj-lt"/>
              </a:rPr>
              <a:t>the </a:t>
            </a:r>
            <a:r>
              <a:rPr lang="en-US" sz="2400" dirty="0" err="1" smtClean="0">
                <a:latin typeface="+mj-lt"/>
              </a:rPr>
              <a:t>pawner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and Y is the </a:t>
            </a:r>
            <a:r>
              <a:rPr lang="en-US" sz="2400" dirty="0" err="1" smtClean="0">
                <a:latin typeface="+mj-lt"/>
              </a:rPr>
              <a:t>pawnee</a:t>
            </a:r>
            <a:r>
              <a:rPr lang="en-US" sz="2400" dirty="0" smtClean="0">
                <a:latin typeface="+mj-lt"/>
              </a:rPr>
              <a:t>.</a:t>
            </a:r>
          </a:p>
          <a:p>
            <a:pPr algn="just">
              <a:lnSpc>
                <a:spcPct val="40000"/>
              </a:lnSpc>
            </a:pPr>
            <a:endParaRPr lang="en-US" sz="2400" dirty="0" smtClean="0">
              <a:latin typeface="+mj-lt"/>
            </a:endParaRPr>
          </a:p>
        </p:txBody>
      </p:sp>
    </p:spTree>
  </p:cSld>
  <p:clrMapOvr>
    <a:masterClrMapping/>
  </p:clrMapOvr>
  <p:transition spd="slow"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object 2"/>
          <p:cNvSpPr txBox="1"/>
          <p:nvPr/>
        </p:nvSpPr>
        <p:spPr>
          <a:xfrm>
            <a:off x="381000" y="304800"/>
            <a:ext cx="8534400" cy="666079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just"/>
            <a:r>
              <a:rPr lang="en-US" sz="2400" b="1" dirty="0" smtClean="0">
                <a:latin typeface="+mj-lt"/>
              </a:rPr>
              <a:t>Rights of a Pawnee/</a:t>
            </a:r>
            <a:r>
              <a:rPr lang="en-US" sz="2400" b="1" dirty="0" err="1" smtClean="0">
                <a:latin typeface="+mj-lt"/>
              </a:rPr>
              <a:t>Pledgee</a:t>
            </a:r>
            <a:r>
              <a:rPr lang="en-US" sz="2400" b="1" dirty="0" smtClean="0">
                <a:latin typeface="+mj-lt"/>
              </a:rPr>
              <a:t>:</a:t>
            </a:r>
          </a:p>
          <a:p>
            <a:pPr algn="just"/>
            <a:r>
              <a:rPr lang="en-US" sz="2400" dirty="0" smtClean="0">
                <a:latin typeface="+mj-lt"/>
              </a:rPr>
              <a:t>1. </a:t>
            </a:r>
            <a:r>
              <a:rPr lang="en-US" sz="2400" b="1" dirty="0" smtClean="0">
                <a:latin typeface="+mj-lt"/>
              </a:rPr>
              <a:t>Rights of retainer: </a:t>
            </a:r>
            <a:r>
              <a:rPr lang="en-US" sz="2400" dirty="0" smtClean="0">
                <a:latin typeface="+mj-lt"/>
              </a:rPr>
              <a:t>The </a:t>
            </a:r>
            <a:r>
              <a:rPr lang="en-US" sz="2400" dirty="0" err="1" smtClean="0">
                <a:latin typeface="+mj-lt"/>
              </a:rPr>
              <a:t>pawnee</a:t>
            </a:r>
            <a:r>
              <a:rPr lang="en-US" sz="2400" dirty="0" smtClean="0">
                <a:latin typeface="+mj-lt"/>
              </a:rPr>
              <a:t> has a right to retain the goods pledged not only for </a:t>
            </a:r>
            <a:r>
              <a:rPr lang="en-US" sz="2400" dirty="0" err="1" smtClean="0">
                <a:latin typeface="+mj-lt"/>
              </a:rPr>
              <a:t>for</a:t>
            </a:r>
            <a:r>
              <a:rPr lang="en-US" sz="2400" dirty="0" smtClean="0">
                <a:latin typeface="+mj-lt"/>
              </a:rPr>
              <a:t> the payment of debt, but also for its interest.</a:t>
            </a:r>
          </a:p>
          <a:p>
            <a:pPr algn="just"/>
            <a:r>
              <a:rPr lang="en-US" sz="2400" dirty="0" smtClean="0">
                <a:latin typeface="+mj-lt"/>
              </a:rPr>
              <a:t>2. Retainer of subsequent advances: When the </a:t>
            </a:r>
            <a:r>
              <a:rPr lang="en-US" sz="2400" dirty="0" err="1" smtClean="0">
                <a:latin typeface="+mj-lt"/>
              </a:rPr>
              <a:t>pawnee</a:t>
            </a:r>
            <a:r>
              <a:rPr lang="en-US" sz="2400" dirty="0" smtClean="0">
                <a:latin typeface="+mj-lt"/>
              </a:rPr>
              <a:t> lends money to the same </a:t>
            </a:r>
            <a:r>
              <a:rPr lang="en-US" sz="2400" dirty="0" err="1" smtClean="0">
                <a:latin typeface="+mj-lt"/>
              </a:rPr>
              <a:t>pawner</a:t>
            </a:r>
            <a:r>
              <a:rPr lang="en-US" sz="2400" dirty="0" smtClean="0">
                <a:latin typeface="+mj-lt"/>
              </a:rPr>
              <a:t> after the date of the pledge, it is presumed that the right of retainer over the pledged goods extends to subsequent advances also.</a:t>
            </a:r>
            <a:endParaRPr lang="en-US" sz="2400" dirty="0" smtClean="0">
              <a:latin typeface="+mj-lt"/>
              <a:cs typeface="Calibri" pitchFamily="34" charset="0"/>
            </a:endParaRPr>
          </a:p>
          <a:p>
            <a:pPr algn="just"/>
            <a:r>
              <a:rPr lang="en-US" sz="2400" dirty="0" smtClean="0">
                <a:latin typeface="+mj-lt"/>
              </a:rPr>
              <a:t>3</a:t>
            </a:r>
            <a:r>
              <a:rPr lang="en-US" sz="2400" dirty="0" smtClean="0">
                <a:latin typeface="+mj-lt"/>
              </a:rPr>
              <a:t>. </a:t>
            </a:r>
            <a:r>
              <a:rPr lang="en-US" sz="2400" b="1" dirty="0" smtClean="0">
                <a:latin typeface="+mj-lt"/>
              </a:rPr>
              <a:t>Right to extra ordinary expenses: - </a:t>
            </a:r>
            <a:r>
              <a:rPr lang="en-US" sz="2400" dirty="0" smtClean="0">
                <a:latin typeface="+mj-lt"/>
              </a:rPr>
              <a:t>The </a:t>
            </a:r>
            <a:r>
              <a:rPr lang="en-US" sz="2400" dirty="0" err="1" smtClean="0">
                <a:latin typeface="+mj-lt"/>
              </a:rPr>
              <a:t>pawnee</a:t>
            </a:r>
            <a:r>
              <a:rPr lang="en-US" sz="2400" dirty="0" smtClean="0">
                <a:latin typeface="+mj-lt"/>
              </a:rPr>
              <a:t> has a right to receive from the </a:t>
            </a:r>
            <a:r>
              <a:rPr lang="en-US" sz="2400" dirty="0" err="1" smtClean="0">
                <a:latin typeface="+mj-lt"/>
              </a:rPr>
              <a:t>pawner</a:t>
            </a:r>
            <a:r>
              <a:rPr lang="en-US" sz="2400" dirty="0" smtClean="0">
                <a:latin typeface="+mj-lt"/>
              </a:rPr>
              <a:t>, extra </a:t>
            </a:r>
            <a:r>
              <a:rPr lang="en-US" sz="2400" dirty="0" smtClean="0">
                <a:latin typeface="+mj-lt"/>
              </a:rPr>
              <a:t>ordinary expenses incurred by him for the </a:t>
            </a:r>
            <a:r>
              <a:rPr lang="en-US" sz="2400" dirty="0" smtClean="0">
                <a:latin typeface="+mj-lt"/>
              </a:rPr>
              <a:t> reservation </a:t>
            </a:r>
            <a:r>
              <a:rPr lang="en-US" sz="2400" dirty="0" smtClean="0">
                <a:latin typeface="+mj-lt"/>
              </a:rPr>
              <a:t>of the goods pledged.</a:t>
            </a:r>
          </a:p>
          <a:p>
            <a:pPr algn="just"/>
            <a:r>
              <a:rPr lang="en-US" sz="2400" dirty="0" smtClean="0">
                <a:latin typeface="+mj-lt"/>
              </a:rPr>
              <a:t>4. </a:t>
            </a:r>
            <a:r>
              <a:rPr lang="en-US" sz="2400" b="1" dirty="0" smtClean="0">
                <a:latin typeface="+mj-lt"/>
              </a:rPr>
              <a:t>Right against true owner, when the </a:t>
            </a:r>
            <a:r>
              <a:rPr lang="en-US" sz="2400" b="1" dirty="0" err="1" smtClean="0">
                <a:latin typeface="+mj-lt"/>
              </a:rPr>
              <a:t>pawner’s</a:t>
            </a:r>
            <a:r>
              <a:rPr lang="en-US" sz="2400" b="1" dirty="0" smtClean="0">
                <a:latin typeface="+mj-lt"/>
              </a:rPr>
              <a:t> title is defective: - </a:t>
            </a:r>
            <a:r>
              <a:rPr lang="en-US" sz="2400" dirty="0" smtClean="0">
                <a:latin typeface="+mj-lt"/>
              </a:rPr>
              <a:t>When the </a:t>
            </a:r>
            <a:r>
              <a:rPr lang="en-US" sz="2400" dirty="0" err="1" smtClean="0">
                <a:latin typeface="+mj-lt"/>
              </a:rPr>
              <a:t>pawner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has obtained </a:t>
            </a:r>
            <a:r>
              <a:rPr lang="en-US" sz="2400" dirty="0" smtClean="0">
                <a:latin typeface="+mj-lt"/>
              </a:rPr>
              <a:t>possession of the </a:t>
            </a:r>
            <a:r>
              <a:rPr lang="en-US" sz="2400" dirty="0" smtClean="0">
                <a:latin typeface="+mj-lt"/>
              </a:rPr>
              <a:t>goods </a:t>
            </a:r>
            <a:r>
              <a:rPr lang="en-US" sz="2400" dirty="0" smtClean="0">
                <a:latin typeface="+mj-lt"/>
              </a:rPr>
              <a:t>pledged by him under voidable contract, but the </a:t>
            </a:r>
            <a:r>
              <a:rPr lang="en-US" sz="2400" dirty="0" smtClean="0">
                <a:latin typeface="+mj-lt"/>
              </a:rPr>
              <a:t>contract has </a:t>
            </a:r>
            <a:r>
              <a:rPr lang="en-US" sz="2400" dirty="0" smtClean="0">
                <a:latin typeface="+mj-lt"/>
              </a:rPr>
              <a:t>not been rescinded at the time of the pledge, the </a:t>
            </a:r>
            <a:r>
              <a:rPr lang="en-US" sz="2400" dirty="0" err="1" smtClean="0">
                <a:latin typeface="+mj-lt"/>
              </a:rPr>
              <a:t>pawnee</a:t>
            </a:r>
            <a:r>
              <a:rPr lang="en-US" sz="2400" dirty="0" smtClean="0">
                <a:latin typeface="+mj-lt"/>
              </a:rPr>
              <a:t> acquires a good title to </a:t>
            </a:r>
            <a:r>
              <a:rPr lang="en-US" sz="2400" dirty="0" smtClean="0">
                <a:latin typeface="+mj-lt"/>
              </a:rPr>
              <a:t>the goods</a:t>
            </a:r>
            <a:r>
              <a:rPr lang="en-US" sz="2400" dirty="0" smtClean="0">
                <a:latin typeface="+mj-lt"/>
              </a:rPr>
              <a:t>, provided has acted in good faith and without notice of the </a:t>
            </a:r>
            <a:r>
              <a:rPr lang="en-US" sz="2400" dirty="0" err="1" smtClean="0">
                <a:latin typeface="+mj-lt"/>
              </a:rPr>
              <a:t>pawner’s</a:t>
            </a:r>
            <a:r>
              <a:rPr lang="en-US" sz="2400" dirty="0" smtClean="0">
                <a:latin typeface="+mj-lt"/>
              </a:rPr>
              <a:t> defect to </a:t>
            </a:r>
            <a:r>
              <a:rPr lang="en-US" sz="2400" dirty="0" smtClean="0">
                <a:latin typeface="+mj-lt"/>
              </a:rPr>
              <a:t>the title.</a:t>
            </a:r>
          </a:p>
          <a:p>
            <a:pPr algn="just"/>
            <a:endParaRPr lang="en-US" sz="2400" dirty="0" smtClean="0">
              <a:latin typeface="+mj-lt"/>
            </a:endParaRPr>
          </a:p>
        </p:txBody>
      </p:sp>
    </p:spTree>
  </p:cSld>
  <p:clrMapOvr>
    <a:masterClrMapping/>
  </p:clrMapOvr>
  <p:transition spd="slow"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object 2"/>
          <p:cNvSpPr txBox="1"/>
          <p:nvPr/>
        </p:nvSpPr>
        <p:spPr>
          <a:xfrm>
            <a:off x="381000" y="304800"/>
            <a:ext cx="8534400" cy="58913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just"/>
            <a:r>
              <a:rPr lang="en-US" sz="2400" b="1" dirty="0" smtClean="0">
                <a:latin typeface="+mj-lt"/>
              </a:rPr>
              <a:t>Rights of </a:t>
            </a:r>
            <a:r>
              <a:rPr lang="en-US" sz="2400" b="1" dirty="0" err="1" smtClean="0">
                <a:latin typeface="+mj-lt"/>
              </a:rPr>
              <a:t>pawner</a:t>
            </a:r>
            <a:r>
              <a:rPr lang="en-US" sz="2400" b="1" dirty="0" smtClean="0">
                <a:latin typeface="+mj-lt"/>
              </a:rPr>
              <a:t> or </a:t>
            </a:r>
            <a:r>
              <a:rPr lang="en-US" sz="2400" b="1" dirty="0" err="1" smtClean="0">
                <a:latin typeface="+mj-lt"/>
              </a:rPr>
              <a:t>pledger</a:t>
            </a:r>
            <a:r>
              <a:rPr lang="en-US" sz="2400" b="1" dirty="0" smtClean="0">
                <a:latin typeface="+mj-lt"/>
              </a:rPr>
              <a:t>:</a:t>
            </a:r>
          </a:p>
          <a:p>
            <a:pPr algn="just"/>
            <a:r>
              <a:rPr lang="en-US" sz="2400" dirty="0" smtClean="0">
                <a:latin typeface="+mj-lt"/>
              </a:rPr>
              <a:t>1. Right to get back goods: - The </a:t>
            </a:r>
            <a:r>
              <a:rPr lang="en-US" sz="2400" dirty="0" err="1" smtClean="0">
                <a:latin typeface="+mj-lt"/>
              </a:rPr>
              <a:t>pawner</a:t>
            </a:r>
            <a:r>
              <a:rPr lang="en-US" sz="2400" dirty="0" smtClean="0">
                <a:latin typeface="+mj-lt"/>
              </a:rPr>
              <a:t> in entitled to get back the goods pledged.</a:t>
            </a:r>
          </a:p>
          <a:p>
            <a:pPr algn="just"/>
            <a:r>
              <a:rPr lang="en-US" sz="2400" dirty="0" smtClean="0">
                <a:latin typeface="+mj-lt"/>
              </a:rPr>
              <a:t>2. Right to redeem debt: - The </a:t>
            </a:r>
            <a:r>
              <a:rPr lang="en-US" sz="2400" dirty="0" err="1" smtClean="0">
                <a:latin typeface="+mj-lt"/>
              </a:rPr>
              <a:t>pawner</a:t>
            </a:r>
            <a:r>
              <a:rPr lang="en-US" sz="2400" dirty="0" smtClean="0">
                <a:latin typeface="+mj-lt"/>
              </a:rPr>
              <a:t> should repay the loan and take back the delivery of the goods from the </a:t>
            </a:r>
            <a:r>
              <a:rPr lang="en-US" sz="2400" dirty="0" err="1" smtClean="0">
                <a:latin typeface="+mj-lt"/>
              </a:rPr>
              <a:t>pawnee</a:t>
            </a:r>
            <a:r>
              <a:rPr lang="en-US" sz="2400" dirty="0" smtClean="0">
                <a:latin typeface="+mj-lt"/>
              </a:rPr>
              <a:t> within the stipulated time.</a:t>
            </a:r>
          </a:p>
          <a:p>
            <a:pPr algn="just"/>
            <a:r>
              <a:rPr lang="en-US" sz="2400" dirty="0" smtClean="0">
                <a:latin typeface="+mj-lt"/>
              </a:rPr>
              <a:t>3. Rights of an ordinary debtor: - The </a:t>
            </a:r>
            <a:r>
              <a:rPr lang="en-US" sz="2400" dirty="0" err="1" smtClean="0">
                <a:latin typeface="+mj-lt"/>
              </a:rPr>
              <a:t>pawner</a:t>
            </a:r>
            <a:r>
              <a:rPr lang="en-US" sz="2400" dirty="0" smtClean="0">
                <a:latin typeface="+mj-lt"/>
              </a:rPr>
              <a:t> as a debtor has various rights given to him by statute for the protection of debtors</a:t>
            </a:r>
            <a:endParaRPr lang="en-US" sz="2400" dirty="0" smtClean="0">
              <a:latin typeface="+mj-lt"/>
              <a:cs typeface="Calibri" pitchFamily="34" charset="0"/>
            </a:endParaRPr>
          </a:p>
          <a:p>
            <a:pPr algn="ctr"/>
            <a:endParaRPr lang="en-US" sz="2600" b="1" dirty="0" smtClean="0">
              <a:solidFill>
                <a:srgbClr val="FF0000"/>
              </a:solidFill>
              <a:latin typeface="+mj-lt"/>
            </a:endParaRPr>
          </a:p>
          <a:p>
            <a:pPr algn="ctr"/>
            <a:r>
              <a:rPr lang="en-US" sz="2600" b="1" dirty="0" smtClean="0">
                <a:solidFill>
                  <a:srgbClr val="FF0000"/>
                </a:solidFill>
                <a:latin typeface="+mj-lt"/>
              </a:rPr>
              <a:t>Pledge by Non owners:-</a:t>
            </a:r>
          </a:p>
          <a:p>
            <a:pPr algn="just"/>
            <a:endParaRPr lang="en-US" sz="2300" dirty="0" smtClean="0">
              <a:latin typeface="+mj-lt"/>
            </a:endParaRPr>
          </a:p>
          <a:p>
            <a:pPr algn="just"/>
            <a:r>
              <a:rPr lang="en-US" sz="2300" dirty="0" smtClean="0">
                <a:latin typeface="+mj-lt"/>
              </a:rPr>
              <a:t>In the following cases, one who is not an owner can make a valid pledge</a:t>
            </a:r>
          </a:p>
          <a:p>
            <a:pPr algn="just"/>
            <a:r>
              <a:rPr lang="en-US" sz="2300" dirty="0" smtClean="0">
                <a:latin typeface="+mj-lt"/>
              </a:rPr>
              <a:t>1. A mercantile agent, who is with the consent of the owner in possession of the goods or of the documents of title to goods, can make a valid pledge of the goods while acting in the ordinary course of business of a mercantile agent.</a:t>
            </a:r>
            <a:endParaRPr lang="en-US" sz="2300" dirty="0">
              <a:latin typeface="+mj-lt"/>
              <a:cs typeface="Calibri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object 2"/>
          <p:cNvSpPr txBox="1"/>
          <p:nvPr/>
        </p:nvSpPr>
        <p:spPr>
          <a:xfrm>
            <a:off x="381000" y="304800"/>
            <a:ext cx="8534400" cy="24904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just"/>
            <a:r>
              <a:rPr lang="en-US" sz="2300" dirty="0" smtClean="0">
                <a:latin typeface="+mj-lt"/>
              </a:rPr>
              <a:t>2. A person having a possession of goods under a voidable contract can make a valid pledge of the goods so long as the contract is not rescinded.</a:t>
            </a:r>
          </a:p>
          <a:p>
            <a:pPr algn="just"/>
            <a:r>
              <a:rPr lang="en-US" sz="2300" dirty="0" smtClean="0">
                <a:latin typeface="+mj-lt"/>
              </a:rPr>
              <a:t>3. Where the person pledges goods in which he has only a limited interest, the pledge is valid to the extent of that interest.</a:t>
            </a:r>
          </a:p>
          <a:p>
            <a:pPr algn="just"/>
            <a:r>
              <a:rPr lang="en-US" sz="2300" dirty="0" smtClean="0">
                <a:latin typeface="+mj-lt"/>
              </a:rPr>
              <a:t>4. If one of several co-owners is in sole possession of the goods with the consent of the owners, he can make a valid pledge of the goods.</a:t>
            </a:r>
            <a:endParaRPr lang="en-US" sz="2300" dirty="0">
              <a:latin typeface="+mj-lt"/>
              <a:cs typeface="Calibri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362200"/>
            <a:ext cx="7772400" cy="1143000"/>
          </a:xfrm>
        </p:spPr>
        <p:txBody>
          <a:bodyPr/>
          <a:lstStyle/>
          <a:p>
            <a:pPr algn="ctr"/>
            <a:r>
              <a:rPr lang="en-US" sz="5000" dirty="0">
                <a:solidFill>
                  <a:srgbClr val="FF0000"/>
                </a:solidFill>
              </a:rPr>
              <a:t>Thank You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1FF23CE0-A7BA-44DD-B5DD-50C48A27FB95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ransition>
    <p:wedg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4064</TotalTime>
  <Words>975</Words>
  <Application>Microsoft Office PowerPoint</Application>
  <PresentationFormat>On-screen Show (4:3)</PresentationFormat>
  <Paragraphs>63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WELCOME  Class: B.Com – Part-2  Subject: Business Regulatory Framework TOPIC:  CONTRACT OF BAILMENT AND PLEDGE – Part-B</vt:lpstr>
      <vt:lpstr>Slide 2</vt:lpstr>
      <vt:lpstr>Slide 3</vt:lpstr>
      <vt:lpstr>Slide 4</vt:lpstr>
      <vt:lpstr>Slide 5</vt:lpstr>
      <vt:lpstr>Slide 6</vt:lpstr>
      <vt:lpstr>Slide 7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HP</cp:lastModifiedBy>
  <cp:revision>365</cp:revision>
  <dcterms:created xsi:type="dcterms:W3CDTF">2011-08-23T10:02:56Z</dcterms:created>
  <dcterms:modified xsi:type="dcterms:W3CDTF">2020-05-02T07:55:14Z</dcterms:modified>
</cp:coreProperties>
</file>